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commentAuthors.xml" ContentType="application/vnd.openxmlformats-officedocument.presentationml.commentAuthor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82" r:id="rId1"/>
  </p:sldMasterIdLst>
  <p:notesMasterIdLst>
    <p:notesMasterId r:id="rId11"/>
  </p:notesMasterIdLst>
  <p:sldIdLst>
    <p:sldId id="256" r:id="rId2"/>
    <p:sldId id="325" r:id="rId3"/>
    <p:sldId id="326" r:id="rId4"/>
    <p:sldId id="327" r:id="rId5"/>
    <p:sldId id="328" r:id="rId6"/>
    <p:sldId id="329" r:id="rId7"/>
    <p:sldId id="330" r:id="rId8"/>
    <p:sldId id="331" r:id="rId9"/>
    <p:sldId id="332" r:id="rId10"/>
  </p:sldIdLst>
  <p:sldSz cx="9144000" cy="5143500" type="screen16x9"/>
  <p:notesSz cx="6858000" cy="9144000"/>
  <p:embeddedFontLst>
    <p:embeddedFont>
      <p:font typeface="Roboto" charset="0"/>
      <p:regular r:id="rId12"/>
      <p:bold r:id="rId13"/>
      <p:italic r:id="rId14"/>
      <p:boldItalic r:id="rId15"/>
    </p:embeddedFont>
    <p:embeddedFont>
      <p:font typeface="Calibri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enny Evans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13EE13C0-378D-456A-AA35-2EA2716F9F62}">
  <a:tblStyle styleId="{13EE13C0-378D-456A-AA35-2EA2716F9F62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540E9C55-FDB5-41D9-81B7-C35AA4D5D323}" styleName="Table_1"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FFF"/>
          </a:solidFill>
        </a:fill>
      </a:tcStyle>
    </a:wholeTbl>
    <a:band2H>
      <a:tcTxStyle b="off" i="of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0076B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rgbClr val="3797C6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004C7F"/>
          </a:solidFill>
        </a:fill>
      </a:tcStyle>
    </a:firstRow>
  </a:tblStyle>
  <a:tblStyle styleId="{4B138CC4-9A52-4F61-94FD-D67F5302E12C}" styleName="Table_2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9EFF7"/>
          </a:solidFill>
        </a:fill>
      </a:tcStyle>
    </a:wholeTbl>
    <a:band1H>
      <a:tcStyle>
        <a:tcBdr/>
        <a:fill>
          <a:solidFill>
            <a:srgbClr val="D0DEEF"/>
          </a:solidFill>
        </a:fill>
      </a:tcStyle>
    </a:band1H>
    <a:band1V>
      <a:tcStyle>
        <a:tcBdr/>
        <a:fill>
          <a:solidFill>
            <a:srgbClr val="D0DEEF"/>
          </a:solidFill>
        </a:fill>
      </a:tcStyle>
    </a:band1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724" y="-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Shape 73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Shape 7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Shape 15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9" name="Shape 15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Shape 15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" name="Shape 15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Shape 152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Shape 15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Shape 153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" name="Shape 15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Shape 154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0" name="Shape 15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Shape 15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Shape 15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Shape 156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Shape 15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Shape 158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Shape 15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/>
            </a:lvl1pPr>
            <a:lvl2pPr lvl="1">
              <a:spcBef>
                <a:spcPts val="0"/>
              </a:spcBef>
              <a:buChar char="○"/>
              <a:defRPr/>
            </a:lvl2pPr>
            <a:lvl3pPr lvl="2">
              <a:spcBef>
                <a:spcPts val="0"/>
              </a:spcBef>
              <a:buChar char="■"/>
              <a:defRPr/>
            </a:lvl3pPr>
            <a:lvl4pPr lvl="3">
              <a:spcBef>
                <a:spcPts val="0"/>
              </a:spcBef>
              <a:buChar char="●"/>
              <a:defRPr/>
            </a:lvl4pPr>
            <a:lvl5pPr lvl="4">
              <a:spcBef>
                <a:spcPts val="0"/>
              </a:spcBef>
              <a:buChar char="○"/>
              <a:defRPr/>
            </a:lvl5pPr>
            <a:lvl6pPr lvl="5">
              <a:spcBef>
                <a:spcPts val="0"/>
              </a:spcBef>
              <a:buChar char="■"/>
              <a:defRPr/>
            </a:lvl6pPr>
            <a:lvl7pPr lvl="6">
              <a:spcBef>
                <a:spcPts val="0"/>
              </a:spcBef>
              <a:buChar char="●"/>
              <a:defRPr/>
            </a:lvl7pPr>
            <a:lvl8pPr lvl="7">
              <a:spcBef>
                <a:spcPts val="0"/>
              </a:spcBef>
              <a:buChar char="○"/>
              <a:defRPr/>
            </a:lvl8pPr>
            <a:lvl9pPr lvl="8">
              <a:spcBef>
                <a:spcPts val="0"/>
              </a:spcBef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400"/>
            </a:lvl1pPr>
            <a:lvl2pPr lvl="1">
              <a:spcBef>
                <a:spcPts val="0"/>
              </a:spcBef>
              <a:buSzPct val="100000"/>
              <a:buChar char="○"/>
              <a:defRPr sz="1200"/>
            </a:lvl2pPr>
            <a:lvl3pPr lvl="2">
              <a:spcBef>
                <a:spcPts val="0"/>
              </a:spcBef>
              <a:buSzPct val="100000"/>
              <a:buChar char="■"/>
              <a:defRPr sz="1200"/>
            </a:lvl3pPr>
            <a:lvl4pPr lvl="3">
              <a:spcBef>
                <a:spcPts val="0"/>
              </a:spcBef>
              <a:buSzPct val="100000"/>
              <a:buChar char="●"/>
              <a:defRPr sz="1200"/>
            </a:lvl4pPr>
            <a:lvl5pPr lvl="4">
              <a:spcBef>
                <a:spcPts val="0"/>
              </a:spcBef>
              <a:buSzPct val="100000"/>
              <a:buChar char="○"/>
              <a:defRPr sz="1200"/>
            </a:lvl5pPr>
            <a:lvl6pPr lvl="5">
              <a:spcBef>
                <a:spcPts val="0"/>
              </a:spcBef>
              <a:buSzPct val="100000"/>
              <a:buChar char="■"/>
              <a:defRPr sz="1200"/>
            </a:lvl6pPr>
            <a:lvl7pPr lvl="6">
              <a:spcBef>
                <a:spcPts val="0"/>
              </a:spcBef>
              <a:buSzPct val="100000"/>
              <a:buChar char="●"/>
              <a:defRPr sz="1200"/>
            </a:lvl7pPr>
            <a:lvl8pPr lvl="7">
              <a:spcBef>
                <a:spcPts val="0"/>
              </a:spcBef>
              <a:buSzPct val="100000"/>
              <a:buChar char="○"/>
              <a:defRPr sz="1200"/>
            </a:lvl8pPr>
            <a:lvl9pPr lvl="8">
              <a:spcBef>
                <a:spcPts val="0"/>
              </a:spcBef>
              <a:buSzPct val="1000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400"/>
            </a:lvl1pPr>
            <a:lvl2pPr lvl="1">
              <a:spcBef>
                <a:spcPts val="0"/>
              </a:spcBef>
              <a:buSzPct val="100000"/>
              <a:buChar char="○"/>
              <a:defRPr sz="1200"/>
            </a:lvl2pPr>
            <a:lvl3pPr lvl="2">
              <a:spcBef>
                <a:spcPts val="0"/>
              </a:spcBef>
              <a:buSzPct val="100000"/>
              <a:buChar char="■"/>
              <a:defRPr sz="1200"/>
            </a:lvl3pPr>
            <a:lvl4pPr lvl="3">
              <a:spcBef>
                <a:spcPts val="0"/>
              </a:spcBef>
              <a:buSzPct val="100000"/>
              <a:buChar char="●"/>
              <a:defRPr sz="1200"/>
            </a:lvl4pPr>
            <a:lvl5pPr lvl="4">
              <a:spcBef>
                <a:spcPts val="0"/>
              </a:spcBef>
              <a:buSzPct val="100000"/>
              <a:buChar char="○"/>
              <a:defRPr sz="1200"/>
            </a:lvl5pPr>
            <a:lvl6pPr lvl="5">
              <a:spcBef>
                <a:spcPts val="0"/>
              </a:spcBef>
              <a:buSzPct val="100000"/>
              <a:buChar char="■"/>
              <a:defRPr sz="1200"/>
            </a:lvl6pPr>
            <a:lvl7pPr lvl="6">
              <a:spcBef>
                <a:spcPts val="0"/>
              </a:spcBef>
              <a:buSzPct val="100000"/>
              <a:buChar char="●"/>
              <a:defRPr sz="1200"/>
            </a:lvl7pPr>
            <a:lvl8pPr lvl="7">
              <a:spcBef>
                <a:spcPts val="0"/>
              </a:spcBef>
              <a:buSzPct val="100000"/>
              <a:buChar char="○"/>
              <a:defRPr sz="1200"/>
            </a:lvl8pPr>
            <a:lvl9pPr lvl="8">
              <a:spcBef>
                <a:spcPts val="0"/>
              </a:spcBef>
              <a:buSzPct val="1000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Char char="○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Char char="■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Char char="○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Char char="■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Char char="○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pPr lvl="0">
                <a:spcBef>
                  <a:spcPts val="0"/>
                </a:spcBef>
                <a:buNone/>
              </a:p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pPr lvl="0">
                <a:spcBef>
                  <a:spcPts val="0"/>
                </a:spcBef>
                <a:buNone/>
              </a:p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pPr lvl="0">
                <a:spcBef>
                  <a:spcPts val="0"/>
                </a:spcBef>
                <a:buNone/>
              </a:p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Shape 738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Welcome!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9" name="Shape 739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40" name="Shape 740" descr="CDIPS-dsw-forms.png"/>
          <p:cNvPicPr preferRelativeResize="0"/>
          <p:nvPr/>
        </p:nvPicPr>
        <p:blipFill rotWithShape="1">
          <a:blip r:embed="rId3">
            <a:alphaModFix/>
          </a:blip>
          <a:srcRect b="25076"/>
          <a:stretch/>
        </p:blipFill>
        <p:spPr>
          <a:xfrm>
            <a:off x="0" y="2030449"/>
            <a:ext cx="9144001" cy="171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Shape 151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Real Estate Marketing for First.io</a:t>
            </a:r>
          </a:p>
        </p:txBody>
      </p:sp>
      <p:sp>
        <p:nvSpPr>
          <p:cNvPr id="1512" name="Shape 151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ADD A PICTURE!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Replace this text with a link to your GitHub repo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13" name="Shape 1513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Alexander Appleton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Liang Chen</a:t>
            </a:r>
            <a:br>
              <a:rPr lang="en" dirty="0"/>
            </a:br>
            <a:r>
              <a:rPr lang="en" dirty="0"/>
              <a:t>Tetiana </a:t>
            </a:r>
            <a:r>
              <a:rPr lang="en" dirty="0" smtClean="0"/>
              <a:t>Dadakova</a:t>
            </a:r>
          </a:p>
          <a:p>
            <a:pPr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Mentor: Nathan Lande</a:t>
            </a:r>
          </a:p>
        </p:txBody>
      </p:sp>
      <p:pic>
        <p:nvPicPr>
          <p:cNvPr id="1514" name="Shape 15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642" y="126775"/>
            <a:ext cx="4448706" cy="369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9" name="Shape 1519"/>
          <p:cNvPicPr preferRelativeResize="0"/>
          <p:nvPr/>
        </p:nvPicPr>
        <p:blipFill rotWithShape="1">
          <a:blip r:embed="rId3">
            <a:alphaModFix amt="18000"/>
          </a:blip>
          <a:srcRect t="14715" b="19233"/>
          <a:stretch/>
        </p:blipFill>
        <p:spPr>
          <a:xfrm>
            <a:off x="0" y="718474"/>
            <a:ext cx="9144000" cy="442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0" name="Shape 1520"/>
          <p:cNvPicPr preferRelativeResize="0"/>
          <p:nvPr/>
        </p:nvPicPr>
        <p:blipFill rotWithShape="1">
          <a:blip r:embed="rId4">
            <a:alphaModFix/>
          </a:blip>
          <a:srcRect l="6671" t="12377" r="11071" b="6670"/>
          <a:stretch/>
        </p:blipFill>
        <p:spPr>
          <a:xfrm>
            <a:off x="5672912" y="870875"/>
            <a:ext cx="3471075" cy="341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1" name="Shape 152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>
                <a:solidFill>
                  <a:srgbClr val="FFFF00"/>
                </a:solidFill>
              </a:rPr>
              <a:t>Finding a Needle in a Haystack</a:t>
            </a:r>
          </a:p>
        </p:txBody>
      </p:sp>
      <p:sp>
        <p:nvSpPr>
          <p:cNvPr id="1522" name="Shape 1522"/>
          <p:cNvSpPr txBox="1"/>
          <p:nvPr/>
        </p:nvSpPr>
        <p:spPr>
          <a:xfrm>
            <a:off x="98250" y="718475"/>
            <a:ext cx="6352800" cy="427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/>
              <a:t>Our gigantic dataset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Char char="-"/>
            </a:pPr>
            <a:r>
              <a:rPr lang="en" sz="1800"/>
              <a:t>700+ features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Char char="-"/>
            </a:pPr>
            <a:r>
              <a:rPr lang="en" sz="1800"/>
              <a:t>~ 2,000,000 households in the state of NC 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Char char="-"/>
            </a:pPr>
            <a:r>
              <a:rPr lang="en" sz="1800"/>
              <a:t>Two time records: 09/2016 and 06/2017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/>
              <a:t>Our goal</a:t>
            </a: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SzPct val="111111"/>
              <a:buChar char="-"/>
            </a:pPr>
            <a:r>
              <a:rPr lang="en" sz="1800"/>
              <a:t>Predict and validate who has moved between </a:t>
            </a:r>
            <a:br>
              <a:rPr lang="en" sz="1800"/>
            </a:br>
            <a:r>
              <a:rPr lang="en" sz="1800"/>
              <a:t>the period of 09/2016 and 06/2017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SzPct val="45833"/>
              <a:buNone/>
            </a:pPr>
            <a:r>
              <a:rPr lang="en" sz="2400" b="1"/>
              <a:t>Computational tools (BIG challenge)</a:t>
            </a:r>
            <a:r>
              <a:rPr lang="en" sz="2400"/>
              <a:t> 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Char char="-"/>
            </a:pPr>
            <a:r>
              <a:rPr lang="en" sz="1800"/>
              <a:t>Cloud computing resources: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Char char="-"/>
            </a:pPr>
            <a:r>
              <a:rPr lang="en" sz="1800"/>
              <a:t>Distributed file system: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Char char="-"/>
            </a:pPr>
            <a:r>
              <a:rPr lang="en" sz="1800"/>
              <a:t>Distributed computing </a:t>
            </a:r>
            <a:br>
              <a:rPr lang="en" sz="1800"/>
            </a:br>
            <a:r>
              <a:rPr lang="en" sz="1800"/>
              <a:t>environment:</a:t>
            </a:r>
            <a:r>
              <a:rPr lang="en" sz="1800" b="1"/>
              <a:t> </a:t>
            </a:r>
            <a:r>
              <a:rPr lang="en" sz="2000" b="1"/>
              <a:t> </a:t>
            </a:r>
          </a:p>
        </p:txBody>
      </p:sp>
      <p:sp>
        <p:nvSpPr>
          <p:cNvPr id="1523" name="Shape 1523"/>
          <p:cNvSpPr txBox="1"/>
          <p:nvPr/>
        </p:nvSpPr>
        <p:spPr>
          <a:xfrm>
            <a:off x="7569375" y="1143500"/>
            <a:ext cx="1250700" cy="35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</a:rPr>
              <a:t>Movers</a:t>
            </a:r>
          </a:p>
        </p:txBody>
      </p:sp>
      <p:pic>
        <p:nvPicPr>
          <p:cNvPr id="1524" name="Shape 15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11904" y="3959175"/>
            <a:ext cx="1614495" cy="60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5" name="Shape 15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46649" y="3613687"/>
            <a:ext cx="1250699" cy="500285"/>
          </a:xfrm>
          <a:prstGeom prst="rect">
            <a:avLst/>
          </a:prstGeom>
          <a:noFill/>
          <a:ln>
            <a:noFill/>
          </a:ln>
        </p:spPr>
      </p:pic>
      <p:sp>
        <p:nvSpPr>
          <p:cNvPr id="1526" name="Shape 1526"/>
          <p:cNvSpPr txBox="1"/>
          <p:nvPr/>
        </p:nvSpPr>
        <p:spPr>
          <a:xfrm>
            <a:off x="6201425" y="2762125"/>
            <a:ext cx="1437300" cy="35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</a:rPr>
              <a:t>Stayers</a:t>
            </a:r>
          </a:p>
        </p:txBody>
      </p:sp>
      <p:pic>
        <p:nvPicPr>
          <p:cNvPr id="1527" name="Shape 15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00625" y="4428180"/>
            <a:ext cx="1002325" cy="533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2" name="Shape 1532"/>
          <p:cNvPicPr preferRelativeResize="0"/>
          <p:nvPr/>
        </p:nvPicPr>
        <p:blipFill rotWithShape="1">
          <a:blip r:embed="rId3">
            <a:alphaModFix amt="18000"/>
          </a:blip>
          <a:srcRect t="14715" b="19233"/>
          <a:stretch/>
        </p:blipFill>
        <p:spPr>
          <a:xfrm>
            <a:off x="0" y="718474"/>
            <a:ext cx="9144000" cy="442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533" name="Shape 153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b="1">
                <a:solidFill>
                  <a:srgbClr val="FFFF00"/>
                </a:solidFill>
              </a:rPr>
              <a:t>Explorative Analysis - Binary Features</a:t>
            </a:r>
          </a:p>
        </p:txBody>
      </p:sp>
      <p:pic>
        <p:nvPicPr>
          <p:cNvPr id="1534" name="Shape 15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7987" y="755675"/>
            <a:ext cx="6447122" cy="42196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5" name="Shape 1535"/>
          <p:cNvCxnSpPr/>
          <p:nvPr/>
        </p:nvCxnSpPr>
        <p:spPr>
          <a:xfrm>
            <a:off x="1604110" y="3171300"/>
            <a:ext cx="6082200" cy="159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536" name="Shape 1536"/>
          <p:cNvSpPr txBox="1"/>
          <p:nvPr/>
        </p:nvSpPr>
        <p:spPr>
          <a:xfrm>
            <a:off x="6105750" y="2890000"/>
            <a:ext cx="2274000" cy="20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80000"/>
                </a:solidFill>
              </a:rPr>
              <a:t>Overall probability</a:t>
            </a:r>
          </a:p>
        </p:txBody>
      </p:sp>
      <p:sp>
        <p:nvSpPr>
          <p:cNvPr id="1537" name="Shape 1537"/>
          <p:cNvSpPr txBox="1"/>
          <p:nvPr/>
        </p:nvSpPr>
        <p:spPr>
          <a:xfrm>
            <a:off x="6105575" y="903396"/>
            <a:ext cx="2274000" cy="95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Conditional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probabilities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2" name="Shape 1542"/>
          <p:cNvPicPr preferRelativeResize="0"/>
          <p:nvPr/>
        </p:nvPicPr>
        <p:blipFill rotWithShape="1">
          <a:blip r:embed="rId3">
            <a:alphaModFix amt="18000"/>
          </a:blip>
          <a:srcRect t="14715" b="19233"/>
          <a:stretch/>
        </p:blipFill>
        <p:spPr>
          <a:xfrm>
            <a:off x="0" y="718474"/>
            <a:ext cx="9144000" cy="442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" name="Shape 15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6901" y="2907657"/>
            <a:ext cx="2867850" cy="206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4" name="Shape 1544"/>
          <p:cNvSpPr txBox="1">
            <a:spLocks noGrp="1"/>
          </p:cNvSpPr>
          <p:nvPr>
            <p:ph type="title"/>
          </p:nvPr>
        </p:nvSpPr>
        <p:spPr>
          <a:xfrm>
            <a:off x="197325" y="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>
                <a:solidFill>
                  <a:srgbClr val="FFFF00"/>
                </a:solidFill>
              </a:rPr>
              <a:t>Explorative Analysis - Numerical Features</a:t>
            </a:r>
          </a:p>
        </p:txBody>
      </p:sp>
      <p:pic>
        <p:nvPicPr>
          <p:cNvPr id="1545" name="Shape 15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8463" y="2906672"/>
            <a:ext cx="2837246" cy="206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6" name="Shape 15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07837" y="809650"/>
            <a:ext cx="2905980" cy="206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7" name="Shape 15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4100" y="809662"/>
            <a:ext cx="2905973" cy="2063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2" name="Shape 1552"/>
          <p:cNvPicPr preferRelativeResize="0"/>
          <p:nvPr/>
        </p:nvPicPr>
        <p:blipFill rotWithShape="1">
          <a:blip r:embed="rId3">
            <a:alphaModFix amt="18000"/>
          </a:blip>
          <a:srcRect t="14715" b="19233"/>
          <a:stretch/>
        </p:blipFill>
        <p:spPr>
          <a:xfrm>
            <a:off x="0" y="718474"/>
            <a:ext cx="9144000" cy="442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553" name="Shape 155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>
                <a:solidFill>
                  <a:srgbClr val="FFFF00"/>
                </a:solidFill>
              </a:rPr>
              <a:t>Hyperparameter Tuning - Logistic Regression </a:t>
            </a:r>
          </a:p>
        </p:txBody>
      </p:sp>
      <p:sp>
        <p:nvSpPr>
          <p:cNvPr id="1554" name="Shape 1554"/>
          <p:cNvSpPr txBox="1"/>
          <p:nvPr/>
        </p:nvSpPr>
        <p:spPr>
          <a:xfrm>
            <a:off x="98250" y="691950"/>
            <a:ext cx="4490700" cy="419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 b="1"/>
              <a:t>Hyperparameters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Regularization coefficient (λ)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L1/L2 regularization ratio (α)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# of iterations in gradient descent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 b="1"/>
              <a:t>Lessons Learned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No regularization is the best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LR model underfits the data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Need non-linear models for better performance</a:t>
            </a:r>
          </a:p>
        </p:txBody>
      </p:sp>
      <p:sp>
        <p:nvSpPr>
          <p:cNvPr id="1555" name="Shape 1555"/>
          <p:cNvSpPr txBox="1"/>
          <p:nvPr/>
        </p:nvSpPr>
        <p:spPr>
          <a:xfrm>
            <a:off x="4191400" y="691950"/>
            <a:ext cx="4490700" cy="45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Model</a:t>
            </a:r>
            <a:r>
              <a:rPr lang="en" sz="1800"/>
              <a:t> </a:t>
            </a:r>
            <a:r>
              <a:rPr lang="en" sz="2400" b="1"/>
              <a:t>metric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Brier score = (probability - label)</a:t>
            </a:r>
            <a:r>
              <a:rPr lang="en" sz="1800" baseline="30000"/>
              <a:t>2</a:t>
            </a:r>
          </a:p>
        </p:txBody>
      </p:sp>
      <p:pic>
        <p:nvPicPr>
          <p:cNvPr id="1556" name="Shape 15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1399" y="1824700"/>
            <a:ext cx="4490700" cy="26423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7" name="Shape 1557"/>
          <p:cNvCxnSpPr/>
          <p:nvPr/>
        </p:nvCxnSpPr>
        <p:spPr>
          <a:xfrm>
            <a:off x="5587350" y="1308422"/>
            <a:ext cx="19476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2" name="Shape 1562"/>
          <p:cNvPicPr preferRelativeResize="0"/>
          <p:nvPr/>
        </p:nvPicPr>
        <p:blipFill rotWithShape="1">
          <a:blip r:embed="rId3">
            <a:alphaModFix amt="18000"/>
          </a:blip>
          <a:srcRect t="14715" b="19233"/>
          <a:stretch/>
        </p:blipFill>
        <p:spPr>
          <a:xfrm>
            <a:off x="0" y="718474"/>
            <a:ext cx="9144000" cy="442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563" name="Shape 1563"/>
          <p:cNvSpPr txBox="1"/>
          <p:nvPr/>
        </p:nvSpPr>
        <p:spPr>
          <a:xfrm>
            <a:off x="98250" y="691950"/>
            <a:ext cx="4490700" cy="419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 b="1" dirty="0"/>
              <a:t>Hyperparameters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 dirty="0"/>
              <a:t># of trees in the forest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 dirty="0"/>
              <a:t>Max depth of trees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 dirty="0" smtClean="0"/>
              <a:t># of features</a:t>
            </a:r>
            <a:endParaRPr lang="en" sz="1800" dirty="0"/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 b="1" dirty="0"/>
              <a:t>Lessons Learned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 dirty="0" smtClean="0"/>
              <a:t>Increasing </a:t>
            </a:r>
            <a:r>
              <a:rPr lang="en" sz="1800" dirty="0"/>
              <a:t>tree depth and using ⅓ of total features </a:t>
            </a:r>
            <a:r>
              <a:rPr lang="en" sz="1800" dirty="0" smtClean="0"/>
              <a:t>are </a:t>
            </a:r>
            <a:r>
              <a:rPr lang="en" sz="1800" dirty="0"/>
              <a:t>2 </a:t>
            </a:r>
            <a:r>
              <a:rPr lang="en" sz="1800" dirty="0" smtClean="0"/>
              <a:t>critical </a:t>
            </a:r>
            <a:r>
              <a:rPr lang="en" sz="1800" dirty="0"/>
              <a:t>factors in improving model </a:t>
            </a:r>
            <a:r>
              <a:rPr lang="en" sz="1800" dirty="0" smtClean="0"/>
              <a:t>performance</a:t>
            </a:r>
          </a:p>
          <a:p>
            <a:pPr marL="457200" indent="-342900">
              <a:lnSpc>
                <a:spcPct val="115000"/>
              </a:lnSpc>
              <a:buSzPct val="100000"/>
              <a:buFontTx/>
              <a:buAutoNum type="arabicPeriod"/>
            </a:pPr>
            <a:r>
              <a:rPr lang="en-US" altLang="zh-CN" sz="1800" dirty="0" smtClean="0"/>
              <a:t>I</a:t>
            </a:r>
            <a:r>
              <a:rPr lang="en" altLang="zh-CN" sz="1800" dirty="0" smtClean="0"/>
              <a:t>ncreasing # of trees has no </a:t>
            </a:r>
            <a:r>
              <a:rPr lang="en" altLang="zh-CN" sz="1800" dirty="0" smtClean="0"/>
              <a:t>effect</a:t>
            </a:r>
            <a:endParaRPr lang="en" altLang="zh-CN" sz="1800" dirty="0" smtClean="0"/>
          </a:p>
        </p:txBody>
      </p:sp>
      <p:sp>
        <p:nvSpPr>
          <p:cNvPr id="1564" name="Shape 156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>
                <a:solidFill>
                  <a:srgbClr val="FFFF00"/>
                </a:solidFill>
              </a:rPr>
              <a:t>Hyperparameter Tuning - Random Forest </a:t>
            </a:r>
          </a:p>
        </p:txBody>
      </p:sp>
      <p:pic>
        <p:nvPicPr>
          <p:cNvPr id="1566" name="Shape 15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7399" y="792825"/>
            <a:ext cx="3762374" cy="203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076056" y="2931790"/>
            <a:ext cx="3600400" cy="20691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1" name="Shape 1571"/>
          <p:cNvPicPr preferRelativeResize="0"/>
          <p:nvPr/>
        </p:nvPicPr>
        <p:blipFill rotWithShape="1">
          <a:blip r:embed="rId3">
            <a:alphaModFix amt="18000"/>
          </a:blip>
          <a:srcRect t="14715" b="19233"/>
          <a:stretch/>
        </p:blipFill>
        <p:spPr>
          <a:xfrm>
            <a:off x="0" y="718474"/>
            <a:ext cx="9144000" cy="442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572" name="Shape 1572"/>
          <p:cNvSpPr txBox="1">
            <a:spLocks noGrp="1"/>
          </p:cNvSpPr>
          <p:nvPr>
            <p:ph type="title"/>
          </p:nvPr>
        </p:nvSpPr>
        <p:spPr>
          <a:xfrm>
            <a:off x="0" y="16350"/>
            <a:ext cx="91440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>
                <a:solidFill>
                  <a:srgbClr val="FFFF00"/>
                </a:solidFill>
              </a:rPr>
              <a:t>Measuring Model Performance - P/R curve</a:t>
            </a:r>
          </a:p>
        </p:txBody>
      </p:sp>
      <p:grpSp>
        <p:nvGrpSpPr>
          <p:cNvPr id="1573" name="Shape 1573"/>
          <p:cNvGrpSpPr/>
          <p:nvPr/>
        </p:nvGrpSpPr>
        <p:grpSpPr>
          <a:xfrm>
            <a:off x="-22875" y="1187775"/>
            <a:ext cx="3675100" cy="1056300"/>
            <a:chOff x="-22875" y="1187775"/>
            <a:chExt cx="3675100" cy="1056300"/>
          </a:xfrm>
        </p:grpSpPr>
        <p:grpSp>
          <p:nvGrpSpPr>
            <p:cNvPr id="1574" name="Shape 1574"/>
            <p:cNvGrpSpPr/>
            <p:nvPr/>
          </p:nvGrpSpPr>
          <p:grpSpPr>
            <a:xfrm>
              <a:off x="-22875" y="1414575"/>
              <a:ext cx="3490425" cy="453600"/>
              <a:chOff x="-76200" y="1313025"/>
              <a:chExt cx="3490425" cy="453600"/>
            </a:xfrm>
          </p:grpSpPr>
          <p:sp>
            <p:nvSpPr>
              <p:cNvPr id="1575" name="Shape 1575"/>
              <p:cNvSpPr txBox="1"/>
              <p:nvPr/>
            </p:nvSpPr>
            <p:spPr>
              <a:xfrm>
                <a:off x="-76200" y="1313025"/>
                <a:ext cx="1813800" cy="45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r>
                  <a:rPr lang="en" sz="1800"/>
                  <a:t>Precision </a:t>
                </a:r>
                <a:r>
                  <a:rPr lang="en" sz="1600"/>
                  <a:t> =</a:t>
                </a:r>
              </a:p>
            </p:txBody>
          </p:sp>
          <p:cxnSp>
            <p:nvCxnSpPr>
              <p:cNvPr id="1576" name="Shape 1576"/>
              <p:cNvCxnSpPr/>
              <p:nvPr/>
            </p:nvCxnSpPr>
            <p:spPr>
              <a:xfrm>
                <a:off x="1271325" y="1539825"/>
                <a:ext cx="2142900" cy="3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</p:grpSp>
        <p:sp>
          <p:nvSpPr>
            <p:cNvPr id="1577" name="Shape 1577"/>
            <p:cNvSpPr txBox="1"/>
            <p:nvPr/>
          </p:nvSpPr>
          <p:spPr>
            <a:xfrm>
              <a:off x="1511125" y="1187775"/>
              <a:ext cx="16719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/>
                <a:t>True positives</a:t>
              </a:r>
            </a:p>
          </p:txBody>
        </p:sp>
        <p:sp>
          <p:nvSpPr>
            <p:cNvPr id="1578" name="Shape 1578"/>
            <p:cNvSpPr txBox="1"/>
            <p:nvPr/>
          </p:nvSpPr>
          <p:spPr>
            <a:xfrm>
              <a:off x="1041925" y="1641375"/>
              <a:ext cx="2610300" cy="602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/>
                <a:t>All positive predictions</a:t>
              </a:r>
            </a:p>
            <a:p>
              <a:pPr lvl="0" algn="ctr" rtl="0">
                <a:spcBef>
                  <a:spcPts val="0"/>
                </a:spcBef>
                <a:buNone/>
              </a:pPr>
              <a:r>
                <a:rPr lang="en" sz="1800"/>
                <a:t>(model accuracy)</a:t>
              </a:r>
            </a:p>
            <a:p>
              <a:pPr lvl="0" algn="ctr" rtl="0">
                <a:spcBef>
                  <a:spcPts val="0"/>
                </a:spcBef>
                <a:buNone/>
              </a:pPr>
              <a:endParaRPr sz="1600"/>
            </a:p>
          </p:txBody>
        </p:sp>
      </p:grpSp>
      <p:grpSp>
        <p:nvGrpSpPr>
          <p:cNvPr id="1579" name="Shape 1579"/>
          <p:cNvGrpSpPr/>
          <p:nvPr/>
        </p:nvGrpSpPr>
        <p:grpSpPr>
          <a:xfrm>
            <a:off x="-22875" y="2644775"/>
            <a:ext cx="3586575" cy="1056300"/>
            <a:chOff x="-22875" y="2568575"/>
            <a:chExt cx="3586575" cy="1056300"/>
          </a:xfrm>
        </p:grpSpPr>
        <p:cxnSp>
          <p:nvCxnSpPr>
            <p:cNvPr id="1580" name="Shape 1580"/>
            <p:cNvCxnSpPr/>
            <p:nvPr/>
          </p:nvCxnSpPr>
          <p:spPr>
            <a:xfrm>
              <a:off x="1324650" y="3022175"/>
              <a:ext cx="2093400" cy="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581" name="Shape 1581"/>
            <p:cNvSpPr txBox="1"/>
            <p:nvPr/>
          </p:nvSpPr>
          <p:spPr>
            <a:xfrm>
              <a:off x="-22875" y="2795375"/>
              <a:ext cx="18138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1800"/>
                <a:t>Recall </a:t>
              </a:r>
              <a:r>
                <a:rPr lang="en" sz="1600"/>
                <a:t>      =</a:t>
              </a:r>
            </a:p>
          </p:txBody>
        </p:sp>
        <p:sp>
          <p:nvSpPr>
            <p:cNvPr id="1582" name="Shape 1582"/>
            <p:cNvSpPr txBox="1"/>
            <p:nvPr/>
          </p:nvSpPr>
          <p:spPr>
            <a:xfrm>
              <a:off x="1409700" y="2568575"/>
              <a:ext cx="16719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/>
                <a:t>True positives</a:t>
              </a:r>
            </a:p>
          </p:txBody>
        </p:sp>
        <p:sp>
          <p:nvSpPr>
            <p:cNvPr id="1583" name="Shape 1583"/>
            <p:cNvSpPr txBox="1"/>
            <p:nvPr/>
          </p:nvSpPr>
          <p:spPr>
            <a:xfrm>
              <a:off x="1179000" y="3022175"/>
              <a:ext cx="2384700" cy="602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800"/>
                <a:t>Total positive targets</a:t>
              </a:r>
            </a:p>
            <a:p>
              <a:pPr lvl="0" algn="ctr" rtl="0">
                <a:spcBef>
                  <a:spcPts val="0"/>
                </a:spcBef>
                <a:buNone/>
              </a:pPr>
              <a:r>
                <a:rPr lang="en" sz="1800"/>
                <a:t>(model sensitivity)</a:t>
              </a:r>
            </a:p>
          </p:txBody>
        </p:sp>
      </p:grpSp>
      <p:pic>
        <p:nvPicPr>
          <p:cNvPr id="1584" name="Shape 15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2225" y="1187775"/>
            <a:ext cx="5360800" cy="3218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9" name="Shape 1589"/>
          <p:cNvPicPr preferRelativeResize="0"/>
          <p:nvPr/>
        </p:nvPicPr>
        <p:blipFill rotWithShape="1">
          <a:blip r:embed="rId3">
            <a:alphaModFix amt="18000"/>
          </a:blip>
          <a:srcRect t="14715" b="19233"/>
          <a:stretch/>
        </p:blipFill>
        <p:spPr>
          <a:xfrm>
            <a:off x="0" y="718474"/>
            <a:ext cx="9144000" cy="442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0" name="Shape 15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1725" y="699599"/>
            <a:ext cx="3471925" cy="1958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91" name="Shape 1591"/>
          <p:cNvSpPr txBox="1">
            <a:spLocks noGrp="1"/>
          </p:cNvSpPr>
          <p:nvPr>
            <p:ph type="title"/>
          </p:nvPr>
        </p:nvSpPr>
        <p:spPr>
          <a:xfrm>
            <a:off x="158700" y="41275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>
                <a:solidFill>
                  <a:srgbClr val="FFFF00"/>
                </a:solidFill>
              </a:rPr>
              <a:t>Summary and Path Forward</a:t>
            </a:r>
          </a:p>
        </p:txBody>
      </p:sp>
      <p:pic>
        <p:nvPicPr>
          <p:cNvPr id="1592" name="Shape 15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71724" y="3378496"/>
            <a:ext cx="3513574" cy="17568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93" name="Shape 1593"/>
          <p:cNvCxnSpPr/>
          <p:nvPr/>
        </p:nvCxnSpPr>
        <p:spPr>
          <a:xfrm>
            <a:off x="7126237" y="2717975"/>
            <a:ext cx="10500" cy="567900"/>
          </a:xfrm>
          <a:prstGeom prst="straightConnector1">
            <a:avLst/>
          </a:prstGeom>
          <a:noFill/>
          <a:ln w="28575" cap="flat" cmpd="sng">
            <a:solidFill>
              <a:srgbClr val="A61C00"/>
            </a:solidFill>
            <a:prstDash val="dot"/>
            <a:round/>
            <a:headEnd type="none" w="lg" len="lg"/>
            <a:tailEnd type="stealth" w="lg" len="lg"/>
          </a:ln>
        </p:spPr>
      </p:cxnSp>
      <p:sp>
        <p:nvSpPr>
          <p:cNvPr id="1594" name="Shape 1594"/>
          <p:cNvSpPr txBox="1"/>
          <p:nvPr/>
        </p:nvSpPr>
        <p:spPr>
          <a:xfrm>
            <a:off x="101225" y="718462"/>
            <a:ext cx="4919100" cy="435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Conclusion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Font typeface="Calibri"/>
              <a:buChar char="-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Our optimized RF model achieves 7% improvement in Brier score over the production model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Immediate Impact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Font typeface="Calibri"/>
              <a:buChar char="-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Insights already applied to the national model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Long Term Prospects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Font typeface="Calibri"/>
              <a:buChar char="-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Moving decision-making is inherently a time dependent process. A time series model may offer unique perspectives and advantages</a:t>
            </a:r>
          </a:p>
        </p:txBody>
      </p:sp>
      <p:sp>
        <p:nvSpPr>
          <p:cNvPr id="1595" name="Shape 1595"/>
          <p:cNvSpPr/>
          <p:nvPr/>
        </p:nvSpPr>
        <p:spPr>
          <a:xfrm>
            <a:off x="6651050" y="2734349"/>
            <a:ext cx="339211" cy="54028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A61C00"/>
                </a:solidFill>
                <a:latin typeface="Arial"/>
              </a:rPr>
              <a:t>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253</Words>
  <Application>Microsoft Office PowerPoint</Application>
  <PresentationFormat>全屏显示(16:9)</PresentationFormat>
  <Paragraphs>63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Arial</vt:lpstr>
      <vt:lpstr>宋体</vt:lpstr>
      <vt:lpstr>Roboto</vt:lpstr>
      <vt:lpstr>Calibri</vt:lpstr>
      <vt:lpstr>material</vt:lpstr>
      <vt:lpstr>Welcome! </vt:lpstr>
      <vt:lpstr>Real Estate Marketing for First.io</vt:lpstr>
      <vt:lpstr>Finding a Needle in a Haystack</vt:lpstr>
      <vt:lpstr>Explorative Analysis - Binary Features</vt:lpstr>
      <vt:lpstr>Explorative Analysis - Numerical Features</vt:lpstr>
      <vt:lpstr>Hyperparameter Tuning - Logistic Regression </vt:lpstr>
      <vt:lpstr>Hyperparameter Tuning - Random Forest </vt:lpstr>
      <vt:lpstr>Measuring Model Performance - P/R curve</vt:lpstr>
      <vt:lpstr>Summary and Path Forward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Welcome! </dc:title>
  <cp:lastModifiedBy>Liang Chen</cp:lastModifiedBy>
  <cp:revision>5</cp:revision>
  <dcterms:modified xsi:type="dcterms:W3CDTF">2017-08-07T06:30:19Z</dcterms:modified>
</cp:coreProperties>
</file>